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5"/>
  </p:notesMasterIdLst>
  <p:sldIdLst>
    <p:sldId id="256" r:id="rId2"/>
    <p:sldId id="257" r:id="rId3"/>
    <p:sldId id="268" r:id="rId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1600" kern="1200" baseline="-25000">
        <a:solidFill>
          <a:schemeClr val="bg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50000"/>
      </a:spcBef>
      <a:spcAft>
        <a:spcPct val="0"/>
      </a:spcAft>
      <a:defRPr sz="1600" kern="1200" baseline="-25000">
        <a:solidFill>
          <a:schemeClr val="bg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50000"/>
      </a:spcBef>
      <a:spcAft>
        <a:spcPct val="0"/>
      </a:spcAft>
      <a:defRPr sz="1600" kern="1200" baseline="-25000">
        <a:solidFill>
          <a:schemeClr val="bg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50000"/>
      </a:spcBef>
      <a:spcAft>
        <a:spcPct val="0"/>
      </a:spcAft>
      <a:defRPr sz="1600" kern="1200" baseline="-25000">
        <a:solidFill>
          <a:schemeClr val="bg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50000"/>
      </a:spcBef>
      <a:spcAft>
        <a:spcPct val="0"/>
      </a:spcAft>
      <a:defRPr sz="1600" kern="1200" baseline="-25000">
        <a:solidFill>
          <a:schemeClr val="bg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600" kern="1200" baseline="-25000">
        <a:solidFill>
          <a:schemeClr val="bg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600" kern="1200" baseline="-25000">
        <a:solidFill>
          <a:schemeClr val="bg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600" kern="1200" baseline="-25000">
        <a:solidFill>
          <a:schemeClr val="bg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600" kern="1200" baseline="-25000">
        <a:solidFill>
          <a:schemeClr val="bg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77777"/>
    <a:srgbClr val="CC99FF"/>
    <a:srgbClr val="008000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27" d="100"/>
          <a:sy n="127" d="100"/>
        </p:scale>
        <p:origin x="-121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aseline="0">
                <a:solidFill>
                  <a:schemeClr val="tx1"/>
                </a:solidFill>
              </a:defRPr>
            </a:lvl1pPr>
          </a:lstStyle>
          <a:p>
            <a:fld id="{6CDC6A48-85DF-46FD-BFF2-DEF321D814D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0" charset="0"/>
        <a:ea typeface="Arial" pitchFamily="-110" charset="0"/>
        <a:cs typeface="Arial" pitchFamily="-110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0" charset="0"/>
        <a:ea typeface="Arial" pitchFamily="-110" charset="0"/>
        <a:cs typeface="Arial" pitchFamily="-110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0" charset="0"/>
        <a:ea typeface="Arial" pitchFamily="-110" charset="0"/>
        <a:cs typeface="Arial" pitchFamily="-110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0" charset="0"/>
        <a:ea typeface="Arial" pitchFamily="-110" charset="0"/>
        <a:cs typeface="Arial" pitchFamily="-110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0" charset="0"/>
        <a:ea typeface="Arial" pitchFamily="-110" charset="0"/>
        <a:cs typeface="Arial" pitchFamily="-110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DC6A48-85DF-46FD-BFF2-DEF321D814D9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DC6A48-85DF-46FD-BFF2-DEF321D814D9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DC6A48-85DF-46FD-BFF2-DEF321D814D9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eclipse_pos_logo_fc_me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563938" cy="3563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5"/>
          <p:cNvSpPr>
            <a:spLocks noChangeArrowheads="1"/>
          </p:cNvSpPr>
          <p:nvPr/>
        </p:nvSpPr>
        <p:spPr bwMode="white">
          <a:xfrm>
            <a:off x="7324725" y="6499225"/>
            <a:ext cx="15494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0" hangingPunct="0">
              <a:spcBef>
                <a:spcPct val="0"/>
              </a:spcBef>
            </a:pPr>
            <a:r>
              <a:rPr lang="en-US" sz="1000" baseline="0">
                <a:solidFill>
                  <a:schemeClr val="tx1"/>
                </a:solidFill>
              </a:rPr>
              <a:t>© 2002 IBM Corporation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black">
          <a:xfrm>
            <a:off x="2024063" y="6226175"/>
            <a:ext cx="4114800" cy="30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288" tIns="18288" rIns="18288" bIns="18288" anchor="ctr"/>
          <a:lstStyle/>
          <a:p>
            <a:pPr marL="342900" indent="-342900">
              <a:lnSpc>
                <a:spcPct val="98000"/>
              </a:lnSpc>
              <a:spcBef>
                <a:spcPct val="20000"/>
              </a:spcBef>
            </a:pPr>
            <a:r>
              <a:rPr lang="en-US" sz="1300" baseline="0">
                <a:solidFill>
                  <a:schemeClr val="tx1"/>
                </a:solidFill>
              </a:rPr>
              <a:t>Confidential  |  Date  |  Other Information, if necessary</a:t>
            </a:r>
          </a:p>
        </p:txBody>
      </p:sp>
      <p:pic>
        <p:nvPicPr>
          <p:cNvPr id="7" name="Picture 7" descr="dark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94995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9"/>
          <p:cNvSpPr>
            <a:spLocks noChangeArrowheads="1"/>
          </p:cNvSpPr>
          <p:nvPr/>
        </p:nvSpPr>
        <p:spPr bwMode="black">
          <a:xfrm>
            <a:off x="44450" y="6286500"/>
            <a:ext cx="6254750" cy="2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0"/>
              </a:spcBef>
            </a:pPr>
            <a:fld id="{520E131D-23D4-4DD1-A70B-C0F5D0F7EC89}" type="datetime4">
              <a:rPr lang="en-US" sz="1300" baseline="0">
                <a:solidFill>
                  <a:schemeClr val="tx1"/>
                </a:solidFill>
              </a:rPr>
              <a:pPr eaLnBrk="0" hangingPunct="0">
                <a:spcBef>
                  <a:spcPct val="0"/>
                </a:spcBef>
              </a:pPr>
              <a:t>October 6, 2008</a:t>
            </a:fld>
            <a:endParaRPr lang="en-US" sz="1300" baseline="0">
              <a:solidFill>
                <a:schemeClr val="tx1"/>
              </a:solidFill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 bwMode="black">
          <a:xfrm>
            <a:off x="395288" y="2535238"/>
            <a:ext cx="7954962" cy="1470025"/>
          </a:xfrm>
        </p:spPr>
        <p:txBody>
          <a:bodyPr/>
          <a:lstStyle>
            <a:lvl1pPr>
              <a:defRPr>
                <a:solidFill>
                  <a:srgbClr val="000066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 bwMode="black">
          <a:xfrm>
            <a:off x="1949450" y="4060825"/>
            <a:ext cx="6400800" cy="1384300"/>
          </a:xfrm>
        </p:spPr>
        <p:txBody>
          <a:bodyPr/>
          <a:lstStyle>
            <a:lvl1pPr marL="0" indent="0">
              <a:buFont typeface="Wingdings" pitchFamily="-110" charset="2"/>
              <a:buNone/>
              <a:defRPr sz="20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83400" y="254000"/>
            <a:ext cx="2133600" cy="476250"/>
          </a:xfrm>
        </p:spPr>
        <p:txBody>
          <a:bodyPr/>
          <a:lstStyle>
            <a:lvl1pPr algn="l">
              <a:defRPr/>
            </a:lvl1pPr>
          </a:lstStyle>
          <a:p>
            <a:fld id="{5BC4883A-8BD7-4B45-8B58-3B440C7DDBA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616E70-CFC3-4F19-872A-1C15B3BC14C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73813" y="769938"/>
            <a:ext cx="2087562" cy="49085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950" y="769938"/>
            <a:ext cx="6113463" cy="49085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5ECDB3-CAAE-4DA1-9944-39E99673008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9ACC1-0CFF-4693-B534-D301E94093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9E745B-41AC-435E-B632-A75901F0397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2838" y="1776413"/>
            <a:ext cx="3597275" cy="3902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2513" y="1776413"/>
            <a:ext cx="3598862" cy="3902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788EF0-5707-460A-9EB4-C989C681B52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594891-92D1-446A-A3F0-7A6DBA477B0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936FFD-2102-4E8B-AC44-1AA4B0B0974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2A03FB-4677-4B8F-8808-60DE54FF12E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FF31FDB-56E0-4C27-88BE-DFC69CFFF9D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3AF7D2-3DF2-414C-B918-AC3CA4D3CB5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clipse_pos_logo_fc_sm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7524750" y="188913"/>
            <a:ext cx="1539875" cy="153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07950" y="769938"/>
            <a:ext cx="8245475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12838" y="1776413"/>
            <a:ext cx="7348537" cy="390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29" name="Picture 5" descr="dark4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6453188"/>
            <a:ext cx="9144000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2" name="Rectangle 6"/>
          <p:cNvSpPr>
            <a:spLocks noChangeArrowheads="1"/>
          </p:cNvSpPr>
          <p:nvPr/>
        </p:nvSpPr>
        <p:spPr bwMode="black">
          <a:xfrm>
            <a:off x="153988" y="6457950"/>
            <a:ext cx="51689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0"/>
              </a:spcBef>
            </a:pPr>
            <a:r>
              <a:rPr lang="en-US" sz="1000" baseline="0">
                <a:solidFill>
                  <a:schemeClr val="tx1"/>
                </a:solidFill>
              </a:rPr>
              <a:t>Eclipse Foundation, Inc.</a:t>
            </a:r>
          </a:p>
        </p:txBody>
      </p:sp>
      <p:pic>
        <p:nvPicPr>
          <p:cNvPr id="1031" name="Picture 7" descr="dark4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9144000" cy="40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4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477000"/>
            <a:ext cx="2133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aseline="0">
                <a:solidFill>
                  <a:schemeClr val="tx1"/>
                </a:solidFill>
              </a:defRPr>
            </a:lvl1pPr>
          </a:lstStyle>
          <a:p>
            <a:fld id="{3179179B-FB18-474B-8BD2-A66C6BE01F0B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rgbClr val="008000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rgbClr val="008000"/>
          </a:solidFill>
          <a:latin typeface="Arial" pitchFamily="-110" charset="0"/>
          <a:ea typeface="Arial" pitchFamily="-110" charset="0"/>
          <a:cs typeface="Arial" pitchFamily="-110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rgbClr val="008000"/>
          </a:solidFill>
          <a:latin typeface="Arial" pitchFamily="-110" charset="0"/>
          <a:ea typeface="Arial" pitchFamily="-110" charset="0"/>
          <a:cs typeface="Arial" pitchFamily="-110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rgbClr val="008000"/>
          </a:solidFill>
          <a:latin typeface="Arial" pitchFamily="-110" charset="0"/>
          <a:ea typeface="Arial" pitchFamily="-110" charset="0"/>
          <a:cs typeface="Arial" pitchFamily="-110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rgbClr val="008000"/>
          </a:solidFill>
          <a:latin typeface="Arial" pitchFamily="-110" charset="0"/>
          <a:ea typeface="Arial" pitchFamily="-110" charset="0"/>
          <a:cs typeface="Arial" pitchFamily="-110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rgbClr val="008000"/>
          </a:solidFill>
          <a:latin typeface="Arial" pitchFamily="-110" charset="0"/>
          <a:ea typeface="Arial" pitchFamily="-110" charset="0"/>
          <a:cs typeface="Arial" pitchFamily="-110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rgbClr val="008000"/>
          </a:solidFill>
          <a:latin typeface="Arial" pitchFamily="-110" charset="0"/>
          <a:ea typeface="Arial" pitchFamily="-110" charset="0"/>
          <a:cs typeface="Arial" pitchFamily="-110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rgbClr val="008000"/>
          </a:solidFill>
          <a:latin typeface="Arial" pitchFamily="-110" charset="0"/>
          <a:ea typeface="Arial" pitchFamily="-110" charset="0"/>
          <a:cs typeface="Arial" pitchFamily="-110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rgbClr val="008000"/>
          </a:solidFill>
          <a:latin typeface="Arial" pitchFamily="-110" charset="0"/>
          <a:ea typeface="Arial" pitchFamily="-110" charset="0"/>
          <a:cs typeface="Arial" pitchFamily="-110" charset="0"/>
        </a:defRPr>
      </a:lvl9pPr>
    </p:titleStyle>
    <p:bodyStyle>
      <a:lvl1pPr marL="228600" indent="-228600" algn="l" rtl="0" eaLnBrk="0" fontAlgn="base" hangingPunct="0">
        <a:spcBef>
          <a:spcPct val="0"/>
        </a:spcBef>
        <a:spcAft>
          <a:spcPct val="0"/>
        </a:spcAft>
        <a:buClr>
          <a:srgbClr val="000066"/>
        </a:buClr>
        <a:buFont typeface="Wingdings" pitchFamily="-110" charset="2"/>
        <a:buChar char="§"/>
        <a:defRPr>
          <a:solidFill>
            <a:srgbClr val="000066"/>
          </a:solidFill>
          <a:latin typeface="+mn-lt"/>
          <a:ea typeface="+mn-ea"/>
          <a:cs typeface="+mn-cs"/>
        </a:defRPr>
      </a:lvl1pPr>
      <a:lvl2pPr marL="750888" indent="-285750" algn="l" rtl="0" eaLnBrk="0" fontAlgn="base" hangingPunct="0">
        <a:spcBef>
          <a:spcPct val="25000"/>
        </a:spcBef>
        <a:spcAft>
          <a:spcPct val="15000"/>
        </a:spcAft>
        <a:buClr>
          <a:srgbClr val="000066"/>
        </a:buClr>
        <a:buFont typeface="Wingdings" pitchFamily="-110" charset="2"/>
        <a:buChar char="§"/>
        <a:defRPr sz="1600">
          <a:solidFill>
            <a:srgbClr val="000066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0066"/>
        </a:buClr>
        <a:buFont typeface="Wingdings" pitchFamily="-110" charset="2"/>
        <a:buChar char="§"/>
        <a:defRPr sz="1600">
          <a:solidFill>
            <a:srgbClr val="000066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0066"/>
        </a:buClr>
        <a:buFont typeface="Wingdings" pitchFamily="-110" charset="2"/>
        <a:buChar char="§"/>
        <a:defRPr sz="1600">
          <a:solidFill>
            <a:srgbClr val="000066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0066"/>
        </a:buClr>
        <a:buFont typeface="Wingdings" pitchFamily="-110" charset="2"/>
        <a:buChar char="§"/>
        <a:defRPr sz="1600">
          <a:solidFill>
            <a:srgbClr val="000066"/>
          </a:solidFill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000066"/>
        </a:buClr>
        <a:buFont typeface="Wingdings" pitchFamily="-110" charset="2"/>
        <a:buChar char="§"/>
        <a:defRPr sz="1600">
          <a:solidFill>
            <a:srgbClr val="000066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000066"/>
        </a:buClr>
        <a:buFont typeface="Wingdings" pitchFamily="-110" charset="2"/>
        <a:buChar char="§"/>
        <a:defRPr sz="1600">
          <a:solidFill>
            <a:srgbClr val="000066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000066"/>
        </a:buClr>
        <a:buFont typeface="Wingdings" pitchFamily="-110" charset="2"/>
        <a:buChar char="§"/>
        <a:defRPr sz="1600">
          <a:solidFill>
            <a:srgbClr val="000066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000066"/>
        </a:buClr>
        <a:buFont typeface="Wingdings" pitchFamily="-110" charset="2"/>
        <a:buChar char="§"/>
        <a:defRPr sz="1600">
          <a:solidFill>
            <a:srgbClr val="000066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dev.eclipse.org/mhonarc/lists/mdt-eodm.dev/maillist.html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dash.eclipse.org/dash/commits/web-app/summary.cgi?login=y&amp;year=x&amp;top=modeling&amp;project=modeling.mdt" TargetMode="External"/><Relationship Id="rId4" Type="http://schemas.openxmlformats.org/officeDocument/2006/relationships/hyperlink" Target="http://www.eclipse.org/newsportal/thread.php?group=eclipse.modeling.mdt.eodm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iki.eclipse.org/Mddi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8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91BCB83E-7664-4774-BD8F-1D458384BDC5}" type="slidenum">
              <a:rPr lang="en-US"/>
              <a:pPr/>
              <a:t>1</a:t>
            </a:fld>
            <a:endParaRPr lang="en-US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MDT EODM Termination Review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Kenn Hussey</a:t>
            </a:r>
          </a:p>
          <a:p>
            <a:pPr eaLnBrk="1" hangingPunct="1"/>
            <a:r>
              <a:rPr lang="en-US" dirty="0" smtClean="0"/>
              <a:t>MDT </a:t>
            </a:r>
            <a:r>
              <a:rPr lang="en-US" smtClean="0"/>
              <a:t>Project Lead</a:t>
            </a:r>
            <a:endParaRPr lang="en-US" dirty="0" smtClean="0"/>
          </a:p>
          <a:p>
            <a:pPr eaLnBrk="1" hangingPunct="1"/>
            <a:r>
              <a:rPr lang="en-US" dirty="0" smtClean="0"/>
              <a:t>October 8, 2008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F939146A-86B4-4FB7-8780-EB5587ABC5AA}" type="slidenum">
              <a:rPr lang="en-US"/>
              <a:pPr/>
              <a:t>2</a:t>
            </a:fld>
            <a:endParaRPr lang="en-US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EODM History and State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12838" y="1295400"/>
            <a:ext cx="7348537" cy="4953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bg1"/>
                </a:solidFill>
                <a:sym typeface="Wingdings" pitchFamily="-110" charset="2"/>
              </a:rPr>
              <a:t>EODM originated as an IBM </a:t>
            </a:r>
            <a:r>
              <a:rPr lang="en-US" dirty="0" err="1" smtClean="0">
                <a:solidFill>
                  <a:schemeClr val="bg1"/>
                </a:solidFill>
                <a:sym typeface="Wingdings" pitchFamily="-110" charset="2"/>
              </a:rPr>
              <a:t>alphaworks</a:t>
            </a:r>
            <a:r>
              <a:rPr lang="en-US" dirty="0" smtClean="0">
                <a:solidFill>
                  <a:schemeClr val="bg1"/>
                </a:solidFill>
                <a:sym typeface="Wingdings" pitchFamily="-110" charset="2"/>
              </a:rPr>
              <a:t> project and then an EMFT component lead by a team at IBM China Research Lab</a:t>
            </a:r>
          </a:p>
          <a:p>
            <a:pPr eaLnBrk="1" hangingPunct="1"/>
            <a:r>
              <a:rPr lang="en-US" dirty="0" smtClean="0">
                <a:solidFill>
                  <a:schemeClr val="bg1"/>
                </a:solidFill>
                <a:sym typeface="Wingdings" pitchFamily="-110" charset="2"/>
              </a:rPr>
              <a:t>EODM gained some users but its original development team has essentially abandoned it (responsibility has been transferred to another group within IBM)</a:t>
            </a:r>
          </a:p>
          <a:p>
            <a:pPr eaLnBrk="1" hangingPunct="1"/>
            <a:r>
              <a:rPr lang="en-US" dirty="0" smtClean="0">
                <a:solidFill>
                  <a:srgbClr val="000000"/>
                </a:solidFill>
              </a:rPr>
              <a:t>It's clear from newsgroup and mailing list history that the component is either not active or not open and transparent:</a:t>
            </a:r>
          </a:p>
          <a:p>
            <a:pPr lvl="1" eaLnBrk="1" hangingPunct="1"/>
            <a:r>
              <a:rPr lang="en-US" u="sng" dirty="0" smtClean="0">
                <a:solidFill>
                  <a:srgbClr val="0000FF"/>
                </a:solidFill>
                <a:hlinkClick r:id="rId3"/>
              </a:rPr>
              <a:t>http://dev.eclipse.org/mhonarc/lists/mdt-eodm.dev/maillist.html</a:t>
            </a:r>
            <a:endParaRPr lang="en-US" dirty="0" smtClean="0">
              <a:solidFill>
                <a:srgbClr val="000000"/>
              </a:solidFill>
            </a:endParaRPr>
          </a:p>
          <a:p>
            <a:pPr lvl="1" eaLnBrk="1" hangingPunct="1"/>
            <a:r>
              <a:rPr lang="en-US" u="sng" dirty="0" smtClean="0">
                <a:solidFill>
                  <a:srgbClr val="0000FF"/>
                </a:solidFill>
                <a:hlinkClick r:id="rId4"/>
              </a:rPr>
              <a:t>http://www.eclipse.org/newsportal/thread.php?group=eclipse.modeling.mdt.eodm</a:t>
            </a:r>
            <a:endParaRPr lang="en-US" u="sng" dirty="0" smtClean="0">
              <a:solidFill>
                <a:srgbClr val="0000FF"/>
              </a:solidFill>
            </a:endParaRPr>
          </a:p>
          <a:p>
            <a:pPr eaLnBrk="1" hangingPunct="1"/>
            <a:r>
              <a:rPr lang="en-US" dirty="0" smtClean="0">
                <a:solidFill>
                  <a:srgbClr val="000000"/>
                </a:solidFill>
              </a:rPr>
              <a:t>Similarly, Dash shows CVS activity by remaining EODM committers (</a:t>
            </a:r>
            <a:r>
              <a:rPr lang="en-US" dirty="0" err="1" smtClean="0">
                <a:solidFill>
                  <a:srgbClr val="000000"/>
                </a:solidFill>
              </a:rPr>
              <a:t>lzhang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dirty="0" err="1" smtClean="0">
                <a:solidFill>
                  <a:srgbClr val="000000"/>
                </a:solidFill>
              </a:rPr>
              <a:t>yyang</a:t>
            </a:r>
            <a:r>
              <a:rPr lang="en-US" dirty="0" smtClean="0">
                <a:solidFill>
                  <a:srgbClr val="000000"/>
                </a:solidFill>
              </a:rPr>
              <a:t>) is quite low:</a:t>
            </a:r>
          </a:p>
          <a:p>
            <a:pPr lvl="1" eaLnBrk="1" hangingPunct="1"/>
            <a:r>
              <a:rPr lang="en-US" u="sng" dirty="0" smtClean="0">
                <a:solidFill>
                  <a:srgbClr val="0000FF"/>
                </a:solidFill>
                <a:hlinkClick r:id="rId5"/>
              </a:rPr>
              <a:t>http://dash.eclipse.org/dash/commits/web-app/summary.cgi?login=y&amp;year=x&amp;top=modeling&amp;project=modeling.mdt</a:t>
            </a:r>
            <a:endParaRPr lang="en-US" u="sng" dirty="0" smtClean="0">
              <a:solidFill>
                <a:srgbClr val="0000FF"/>
              </a:solidFill>
            </a:endParaRPr>
          </a:p>
          <a:p>
            <a:pPr eaLnBrk="1" hangingPunct="1"/>
            <a:r>
              <a:rPr lang="en-US" dirty="0" smtClean="0">
                <a:solidFill>
                  <a:srgbClr val="000000"/>
                </a:solidFill>
              </a:rPr>
              <a:t>Interest in implementing ODM at Eclipse has been expressed by another party, but this will be pursued in a new MDT sub-project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763400B2-7FB4-43CC-B225-52854811B57E}" type="slidenum">
              <a:rPr lang="en-US"/>
              <a:pPr/>
              <a:t>3</a:t>
            </a:fld>
            <a:endParaRPr lang="en-US"/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Archiving EODM</a:t>
            </a: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676400"/>
            <a:ext cx="7348538" cy="3902075"/>
          </a:xfrm>
        </p:spPr>
        <p:txBody>
          <a:bodyPr/>
          <a:lstStyle/>
          <a:p>
            <a:pPr eaLnBrk="1" hangingPunct="1"/>
            <a:r>
              <a:rPr lang="en-US" dirty="0" smtClean="0">
                <a:sym typeface="Wingdings" pitchFamily="-110" charset="2"/>
              </a:rPr>
              <a:t>The actions to be taken to archive the EODM component of MDT are:</a:t>
            </a:r>
          </a:p>
          <a:p>
            <a:pPr lvl="1" eaLnBrk="1" hangingPunct="1"/>
            <a:r>
              <a:rPr lang="en-US" dirty="0" smtClean="0">
                <a:sym typeface="Wingdings" pitchFamily="-110" charset="2"/>
              </a:rPr>
              <a:t>Remove the following committers from the MDT project:</a:t>
            </a:r>
          </a:p>
          <a:p>
            <a:pPr lvl="2" eaLnBrk="1" hangingPunct="1"/>
            <a:r>
              <a:rPr lang="en-US" dirty="0" smtClean="0">
                <a:sym typeface="Wingdings" pitchFamily="-110" charset="2"/>
              </a:rPr>
              <a:t>Lei Zhang</a:t>
            </a:r>
          </a:p>
          <a:p>
            <a:pPr lvl="2" eaLnBrk="1" hangingPunct="1"/>
            <a:r>
              <a:rPr lang="en-US" dirty="0" smtClean="0">
                <a:sym typeface="Wingdings" pitchFamily="-110" charset="2"/>
              </a:rPr>
              <a:t>Yang </a:t>
            </a:r>
            <a:r>
              <a:rPr lang="en-US" dirty="0" err="1" smtClean="0">
                <a:sym typeface="Wingdings" pitchFamily="-110" charset="2"/>
              </a:rPr>
              <a:t>Yang</a:t>
            </a:r>
            <a:endParaRPr lang="en-US" dirty="0" smtClean="0">
              <a:sym typeface="Wingdings" pitchFamily="-110" charset="2"/>
            </a:endParaRPr>
          </a:p>
          <a:p>
            <a:pPr lvl="1" eaLnBrk="1" hangingPunct="1"/>
            <a:r>
              <a:rPr lang="en-US" dirty="0" smtClean="0">
                <a:sym typeface="Wingdings" pitchFamily="-110" charset="2"/>
              </a:rPr>
              <a:t>ZIP up and remove these directories from CVS:</a:t>
            </a:r>
          </a:p>
          <a:p>
            <a:pPr lvl="2" eaLnBrk="1" hangingPunct="1"/>
            <a:r>
              <a:rPr lang="en-US" dirty="0" smtClean="0">
                <a:sym typeface="Wingdings" pitchFamily="-110" charset="2"/>
              </a:rPr>
              <a:t>/</a:t>
            </a:r>
            <a:r>
              <a:rPr lang="en-US" dirty="0" err="1" smtClean="0">
                <a:sym typeface="Wingdings" pitchFamily="-110" charset="2"/>
              </a:rPr>
              <a:t>cvsroot</a:t>
            </a:r>
            <a:r>
              <a:rPr lang="en-US" dirty="0" smtClean="0">
                <a:sym typeface="Wingdings" pitchFamily="-110" charset="2"/>
              </a:rPr>
              <a:t>/modeling/</a:t>
            </a:r>
            <a:r>
              <a:rPr lang="en-US" dirty="0" err="1" smtClean="0">
                <a:sym typeface="Wingdings" pitchFamily="-110" charset="2"/>
              </a:rPr>
              <a:t>org.eclipse.mdt</a:t>
            </a:r>
            <a:r>
              <a:rPr lang="en-US" dirty="0" smtClean="0">
                <a:sym typeface="Wingdings" pitchFamily="-110" charset="2"/>
              </a:rPr>
              <a:t>/</a:t>
            </a:r>
            <a:r>
              <a:rPr lang="en-US" dirty="0" err="1" smtClean="0">
                <a:sym typeface="Wingdings" pitchFamily="-110" charset="2"/>
              </a:rPr>
              <a:t>org.eclipse.eodm</a:t>
            </a:r>
            <a:endParaRPr lang="en-US" dirty="0" smtClean="0">
              <a:sym typeface="Wingdings" pitchFamily="-110" charset="2"/>
            </a:endParaRPr>
          </a:p>
          <a:p>
            <a:pPr lvl="2" eaLnBrk="1" hangingPunct="1"/>
            <a:r>
              <a:rPr lang="en-US" dirty="0" smtClean="0">
                <a:sym typeface="Wingdings" pitchFamily="-110" charset="2"/>
              </a:rPr>
              <a:t>/</a:t>
            </a:r>
            <a:r>
              <a:rPr lang="en-US" dirty="0" err="1" smtClean="0">
                <a:sym typeface="Wingdings" pitchFamily="-110" charset="2"/>
              </a:rPr>
              <a:t>cvsroot</a:t>
            </a:r>
            <a:r>
              <a:rPr lang="en-US" dirty="0" smtClean="0">
                <a:sym typeface="Wingdings" pitchFamily="-110" charset="2"/>
              </a:rPr>
              <a:t>/modeling/</a:t>
            </a:r>
            <a:r>
              <a:rPr lang="en-US" dirty="0" err="1" smtClean="0">
                <a:sym typeface="Wingdings" pitchFamily="-110" charset="2"/>
              </a:rPr>
              <a:t>org.eclipse.mdt</a:t>
            </a:r>
            <a:r>
              <a:rPr lang="en-US" dirty="0" smtClean="0">
                <a:sym typeface="Wingdings" pitchFamily="-110" charset="2"/>
              </a:rPr>
              <a:t>/</a:t>
            </a:r>
            <a:r>
              <a:rPr lang="en-US" dirty="0" err="1" smtClean="0">
                <a:sym typeface="Wingdings" pitchFamily="-110" charset="2"/>
              </a:rPr>
              <a:t>org.eclipse.eodm.releng</a:t>
            </a:r>
            <a:endParaRPr lang="en-US" dirty="0" smtClean="0">
              <a:sym typeface="Wingdings" pitchFamily="-110" charset="2"/>
            </a:endParaRPr>
          </a:p>
          <a:p>
            <a:pPr lvl="2" eaLnBrk="1" hangingPunct="1"/>
            <a:r>
              <a:rPr lang="en-US" dirty="0" smtClean="0">
                <a:sym typeface="Wingdings" pitchFamily="-110" charset="2"/>
              </a:rPr>
              <a:t>/</a:t>
            </a:r>
            <a:r>
              <a:rPr lang="en-US" dirty="0" err="1" smtClean="0">
                <a:sym typeface="Wingdings" pitchFamily="-110" charset="2"/>
              </a:rPr>
              <a:t>cvsroot</a:t>
            </a:r>
            <a:r>
              <a:rPr lang="en-US" dirty="0" smtClean="0">
                <a:sym typeface="Wingdings" pitchFamily="-110" charset="2"/>
              </a:rPr>
              <a:t>/</a:t>
            </a:r>
            <a:r>
              <a:rPr lang="en-US" dirty="0" err="1" smtClean="0">
                <a:sym typeface="Wingdings" pitchFamily="-110" charset="2"/>
              </a:rPr>
              <a:t>org.eclipse</a:t>
            </a:r>
            <a:r>
              <a:rPr lang="en-US" dirty="0" smtClean="0">
                <a:sym typeface="Wingdings" pitchFamily="-110" charset="2"/>
              </a:rPr>
              <a:t>/www/modeling/</a:t>
            </a:r>
            <a:r>
              <a:rPr lang="en-US" dirty="0" err="1" smtClean="0">
                <a:sym typeface="Wingdings" pitchFamily="-110" charset="2"/>
              </a:rPr>
              <a:t>mdt</a:t>
            </a:r>
            <a:r>
              <a:rPr lang="en-US" dirty="0" smtClean="0">
                <a:sym typeface="Wingdings" pitchFamily="-110" charset="2"/>
              </a:rPr>
              <a:t>/</a:t>
            </a:r>
            <a:r>
              <a:rPr lang="en-US" dirty="0" err="1" smtClean="0">
                <a:sym typeface="Wingdings" pitchFamily="-110" charset="2"/>
              </a:rPr>
              <a:t>eodm</a:t>
            </a:r>
            <a:endParaRPr lang="en-US" dirty="0" smtClean="0">
              <a:sym typeface="Wingdings" pitchFamily="-110" charset="2"/>
            </a:endParaRPr>
          </a:p>
          <a:p>
            <a:pPr lvl="1" eaLnBrk="1" hangingPunct="1"/>
            <a:r>
              <a:rPr lang="en-US" dirty="0" smtClean="0">
                <a:sym typeface="Wingdings" pitchFamily="-110" charset="2"/>
              </a:rPr>
              <a:t>Mark the 15 open bugs in </a:t>
            </a:r>
            <a:r>
              <a:rPr lang="en-US" dirty="0" err="1" smtClean="0">
                <a:sym typeface="Wingdings" pitchFamily="-110" charset="2"/>
              </a:rPr>
              <a:t>Bugzilla</a:t>
            </a:r>
            <a:r>
              <a:rPr lang="en-US" dirty="0" smtClean="0">
                <a:sym typeface="Wingdings" pitchFamily="-110" charset="2"/>
              </a:rPr>
              <a:t> as WONTFIX</a:t>
            </a:r>
          </a:p>
          <a:p>
            <a:pPr lvl="1" eaLnBrk="1" hangingPunct="1"/>
            <a:r>
              <a:rPr lang="en-US" dirty="0" smtClean="0">
                <a:sym typeface="Wingdings" pitchFamily="-110" charset="2"/>
              </a:rPr>
              <a:t>Archive and close for further submission the Modeling &gt; MDT &gt; EODM </a:t>
            </a:r>
            <a:r>
              <a:rPr lang="en-US" dirty="0" err="1" smtClean="0">
                <a:sym typeface="Wingdings" pitchFamily="-110" charset="2"/>
              </a:rPr>
              <a:t>Bugzilla</a:t>
            </a:r>
            <a:r>
              <a:rPr lang="en-US" dirty="0" smtClean="0">
                <a:sym typeface="Wingdings" pitchFamily="-110" charset="2"/>
              </a:rPr>
              <a:t> component</a:t>
            </a:r>
          </a:p>
          <a:p>
            <a:pPr lvl="1" eaLnBrk="1" hangingPunct="1"/>
            <a:r>
              <a:rPr lang="en-US" dirty="0" smtClean="0">
                <a:sym typeface="Wingdings" pitchFamily="-110" charset="2"/>
              </a:rPr>
              <a:t>Archive the EODM wiki page </a:t>
            </a:r>
            <a:r>
              <a:rPr lang="en-US" dirty="0" smtClean="0">
                <a:sym typeface="Wingdings" pitchFamily="-110" charset="2"/>
                <a:hlinkClick r:id="rId3"/>
              </a:rPr>
              <a:t>http://wiki.eclipse.org/MDT-EODM</a:t>
            </a:r>
            <a:endParaRPr lang="en-US" dirty="0" smtClean="0">
              <a:sym typeface="Wingdings" pitchFamily="-110" charset="2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clipse PPT Template">
  <a:themeElements>
    <a:clrScheme name="Eclipse PPT Template 1">
      <a:dk1>
        <a:srgbClr val="CCCCFF"/>
      </a:dk1>
      <a:lt1>
        <a:srgbClr val="FFFFFF"/>
      </a:lt1>
      <a:dk2>
        <a:srgbClr val="000000"/>
      </a:dk2>
      <a:lt2>
        <a:srgbClr val="808080"/>
      </a:lt2>
      <a:accent1>
        <a:srgbClr val="7889FB"/>
      </a:accent1>
      <a:accent2>
        <a:srgbClr val="DFFF66"/>
      </a:accent2>
      <a:accent3>
        <a:srgbClr val="AAAAAA"/>
      </a:accent3>
      <a:accent4>
        <a:srgbClr val="DADADA"/>
      </a:accent4>
      <a:accent5>
        <a:srgbClr val="BEC4FD"/>
      </a:accent5>
      <a:accent6>
        <a:srgbClr val="CAE75C"/>
      </a:accent6>
      <a:hlink>
        <a:srgbClr val="C0C0C0"/>
      </a:hlink>
      <a:folHlink>
        <a:srgbClr val="D18213"/>
      </a:folHlink>
    </a:clrScheme>
    <a:fontScheme name="Eclipse PPT Templat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C0C0C0"/>
        </a:solidFill>
        <a:ln w="9525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bg1">
              <a:gamma/>
              <a:shade val="60000"/>
              <a:invGamma/>
            </a:schemeClr>
          </a:prstShdw>
        </a:effectLst>
      </a:spPr>
      <a:bodyPr vert="horz" wrap="squar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-25000">
            <a:ln>
              <a:noFill/>
            </a:ln>
            <a:solidFill>
              <a:schemeClr val="bg1"/>
            </a:solidFill>
            <a:effectLst/>
            <a:latin typeface="Arial" pitchFamily="-110" charset="0"/>
            <a:ea typeface="Arial" pitchFamily="-110" charset="0"/>
            <a:cs typeface="Arial" pitchFamily="-110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C0C0C0"/>
        </a:solidFill>
        <a:ln w="9525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bg1">
              <a:gamma/>
              <a:shade val="60000"/>
              <a:invGamma/>
            </a:schemeClr>
          </a:prstShdw>
        </a:effectLst>
      </a:spPr>
      <a:bodyPr vert="horz" wrap="squar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-25000">
            <a:ln>
              <a:noFill/>
            </a:ln>
            <a:solidFill>
              <a:schemeClr val="bg1"/>
            </a:solidFill>
            <a:effectLst/>
            <a:latin typeface="Arial" pitchFamily="-110" charset="0"/>
            <a:ea typeface="Arial" pitchFamily="-110" charset="0"/>
            <a:cs typeface="Arial" pitchFamily="-110" charset="0"/>
          </a:defRPr>
        </a:defPPr>
      </a:lstStyle>
    </a:lnDef>
  </a:objectDefaults>
  <a:extraClrSchemeLst>
    <a:extraClrScheme>
      <a:clrScheme name="Eclipse PPT Template 1">
        <a:dk1>
          <a:srgbClr val="CCCCFF"/>
        </a:dk1>
        <a:lt1>
          <a:srgbClr val="FFFFFF"/>
        </a:lt1>
        <a:dk2>
          <a:srgbClr val="000000"/>
        </a:dk2>
        <a:lt2>
          <a:srgbClr val="808080"/>
        </a:lt2>
        <a:accent1>
          <a:srgbClr val="7889FB"/>
        </a:accent1>
        <a:accent2>
          <a:srgbClr val="DFFF66"/>
        </a:accent2>
        <a:accent3>
          <a:srgbClr val="AAAAAA"/>
        </a:accent3>
        <a:accent4>
          <a:srgbClr val="DADADA"/>
        </a:accent4>
        <a:accent5>
          <a:srgbClr val="BEC4FD"/>
        </a:accent5>
        <a:accent6>
          <a:srgbClr val="CAE75C"/>
        </a:accent6>
        <a:hlink>
          <a:srgbClr val="C0C0C0"/>
        </a:hlink>
        <a:folHlink>
          <a:srgbClr val="D18213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Eclipse PPT Template</Template>
  <TotalTime>1000</TotalTime>
  <Words>215</Words>
  <Application>Microsoft Office PowerPoint</Application>
  <PresentationFormat>On-screen Show (4:3)</PresentationFormat>
  <Paragraphs>31</Paragraphs>
  <Slides>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Eclipse PPT Template</vt:lpstr>
      <vt:lpstr>MDT EODM Termination Review</vt:lpstr>
      <vt:lpstr>EODM History and State</vt:lpstr>
      <vt:lpstr>Archiving EODM</vt:lpstr>
    </vt:vector>
  </TitlesOfParts>
  <Manager/>
  <Company>Borland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EODM Termination Review</dc:title>
  <dc:subject/>
  <dc:creator>Kenn Hussey</dc:creator>
  <cp:keywords/>
  <dc:description/>
  <cp:lastModifiedBy>Kenn Hussey</cp:lastModifiedBy>
  <cp:revision>32</cp:revision>
  <dcterms:created xsi:type="dcterms:W3CDTF">2008-08-05T12:44:12Z</dcterms:created>
  <dcterms:modified xsi:type="dcterms:W3CDTF">2008-10-06T19:09:06Z</dcterms:modified>
  <cp:category/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